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notesMasterIdLst>
    <p:notesMasterId r:id="rId14"/>
  </p:notesMasterIdLst>
  <p:sldIdLst>
    <p:sldId id="256" r:id="rId2"/>
    <p:sldId id="257" r:id="rId3"/>
    <p:sldId id="260" r:id="rId4"/>
    <p:sldId id="259" r:id="rId5"/>
    <p:sldId id="261" r:id="rId6"/>
    <p:sldId id="266" r:id="rId7"/>
    <p:sldId id="265" r:id="rId8"/>
    <p:sldId id="262" r:id="rId9"/>
    <p:sldId id="263" r:id="rId10"/>
    <p:sldId id="268" r:id="rId11"/>
    <p:sldId id="264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CDCD"/>
    <a:srgbClr val="F8FB83"/>
    <a:srgbClr val="DFF2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494" y="53"/>
      </p:cViewPr>
      <p:guideLst>
        <p:guide orient="horz" pos="220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37FCC-02C1-4401-B1D5-1B49030A1F96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53267-B1C3-49E4-B6F3-6004BD0F6B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7364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930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4419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0385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2995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715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8649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994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8815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664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1766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115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">
              <a:schemeClr val="bg1"/>
            </a:gs>
            <a:gs pos="100000">
              <a:srgbClr val="CDCDCD"/>
            </a:gs>
          </a:gsLst>
          <a:path path="circle">
            <a:fillToRect l="50000" t="50000"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D4AC7-2791-4F10-9E92-C5ECA5A43662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96120-B948-48B9-9873-9A1938161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3022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446065"/>
            <a:ext cx="9144000" cy="2387600"/>
          </a:xfrm>
        </p:spPr>
        <p:txBody>
          <a:bodyPr>
            <a:noAutofit/>
          </a:bodyPr>
          <a:lstStyle/>
          <a:p>
            <a:r>
              <a:rPr lang="ru-RU" b="1" dirty="0" smtClean="0"/>
              <a:t>Разработка концепции транспортного средства для использования в условиях тундровой зоны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98237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071148" y="322209"/>
            <a:ext cx="10084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/>
              <a:t>Прототипирование</a:t>
            </a:r>
            <a:endParaRPr lang="ru-RU" sz="4000" b="1" dirty="0"/>
          </a:p>
        </p:txBody>
      </p:sp>
      <p:pic>
        <p:nvPicPr>
          <p:cNvPr id="10" name="Демонстрация прототип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4335" y="1254033"/>
            <a:ext cx="9343330" cy="5255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401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9928" y="1124704"/>
            <a:ext cx="1116438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1.</a:t>
            </a:r>
            <a:r>
              <a:rPr lang="en-US" sz="2400" dirty="0" smtClean="0"/>
              <a:t> </a:t>
            </a:r>
            <a:r>
              <a:rPr lang="ru-RU" sz="2400" dirty="0" smtClean="0"/>
              <a:t>Разработана </a:t>
            </a:r>
            <a:r>
              <a:rPr lang="ru-RU" sz="2400" dirty="0"/>
              <a:t>концепция принципиально </a:t>
            </a:r>
            <a:r>
              <a:rPr lang="ru-RU" sz="2400" dirty="0">
                <a:solidFill>
                  <a:srgbClr val="FF0000"/>
                </a:solidFill>
              </a:rPr>
              <a:t>нового движителя на базе лямбда-механизма</a:t>
            </a:r>
            <a:r>
              <a:rPr lang="ru-RU" sz="2400" dirty="0"/>
              <a:t> для малотоннажного транспортного средства, пригодного для использования в тундровой зоне РФ, отличающаяся простотой и надёжностью конструкции, а также высокой экологичностью.</a:t>
            </a:r>
          </a:p>
          <a:p>
            <a:r>
              <a:rPr lang="ru-RU" sz="2400" dirty="0" smtClean="0"/>
              <a:t>2.</a:t>
            </a:r>
            <a:r>
              <a:rPr lang="en-US" sz="2400" dirty="0" smtClean="0"/>
              <a:t> </a:t>
            </a:r>
            <a:r>
              <a:rPr lang="ru-RU" sz="2400" dirty="0" smtClean="0"/>
              <a:t>Выполненный </a:t>
            </a:r>
            <a:r>
              <a:rPr lang="ru-RU" sz="2400" dirty="0"/>
              <a:t>кинематический анализ механизма позволяет осуществлять </a:t>
            </a:r>
            <a:r>
              <a:rPr lang="ru-RU" sz="2400" dirty="0">
                <a:solidFill>
                  <a:srgbClr val="FF0000"/>
                </a:solidFill>
              </a:rPr>
              <a:t>выбор</a:t>
            </a:r>
            <a:r>
              <a:rPr lang="ru-RU" sz="2400" dirty="0"/>
              <a:t> </a:t>
            </a:r>
            <a:r>
              <a:rPr lang="ru-RU" sz="2400" dirty="0">
                <a:solidFill>
                  <a:srgbClr val="FF0000"/>
                </a:solidFill>
              </a:rPr>
              <a:t>размеров звеньев механизма </a:t>
            </a:r>
            <a:r>
              <a:rPr lang="ru-RU" sz="2400" dirty="0"/>
              <a:t>для реализации движения.</a:t>
            </a:r>
          </a:p>
          <a:p>
            <a:r>
              <a:rPr lang="ru-RU" sz="2400" dirty="0" smtClean="0"/>
              <a:t>3.</a:t>
            </a:r>
            <a:r>
              <a:rPr lang="en-US" sz="2400" dirty="0" smtClean="0"/>
              <a:t> </a:t>
            </a:r>
            <a:r>
              <a:rPr lang="ru-RU" sz="2400" dirty="0" smtClean="0"/>
              <a:t>Необходимо </a:t>
            </a:r>
            <a:r>
              <a:rPr lang="ru-RU" sz="2400" dirty="0"/>
              <a:t>проведение дополнительных исследований для разработки рекомендаций по проектированию конструкции ведомого (шагающего) звена механизма.</a:t>
            </a:r>
          </a:p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071148" y="374462"/>
            <a:ext cx="10084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/>
              <a:t>Выводы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172941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9928" y="1124704"/>
            <a:ext cx="1116438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1. Артоболевский</a:t>
            </a:r>
            <a:r>
              <a:rPr lang="ru-RU" sz="2400" dirty="0"/>
              <a:t>, И. И. </a:t>
            </a:r>
            <a:r>
              <a:rPr lang="ru-RU" sz="2400" dirty="0" smtClean="0"/>
              <a:t>Инженерное </a:t>
            </a:r>
            <a:r>
              <a:rPr lang="ru-RU" sz="2400" dirty="0"/>
              <a:t>пособие: Механизмы в современной технике в 7 томах/ И.И. Артоболевский. – Москва: Главная редакция физико-математической литературы издательства "Наука", 1979. – 2976 с.</a:t>
            </a:r>
          </a:p>
          <a:p>
            <a:r>
              <a:rPr lang="ru-RU" sz="2400" dirty="0" smtClean="0"/>
              <a:t>2. Колтун </a:t>
            </a:r>
            <a:r>
              <a:rPr lang="ru-RU" sz="2400" dirty="0"/>
              <a:t>А. Десять арктических машин/А. Колтун // Популярная механика. -2019. -№12.</a:t>
            </a:r>
          </a:p>
          <a:p>
            <a:r>
              <a:rPr lang="ru-RU" sz="2400" dirty="0" smtClean="0"/>
              <a:t>3. Шартогашева </a:t>
            </a:r>
            <a:r>
              <a:rPr lang="ru-RU" sz="2400" dirty="0"/>
              <a:t>А. Северный гигант/А. Шартогашева //Популярная механика. – 2019. - №12 </a:t>
            </a:r>
          </a:p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071148" y="357044"/>
            <a:ext cx="10084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/>
              <a:t>Список используемой литературы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174396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52944" y="334415"/>
            <a:ext cx="10886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/>
              <a:t>Актуальность</a:t>
            </a:r>
            <a:endParaRPr lang="ru-RU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65759" y="1182231"/>
            <a:ext cx="11521441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 smtClean="0"/>
              <a:t>В России площадь тундр составляет 13,4 % всей территории.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 smtClean="0"/>
              <a:t>Существующие </a:t>
            </a:r>
            <a:r>
              <a:rPr lang="ru-RU" sz="2800" dirty="0"/>
              <a:t>виды транспорта недостаточно </a:t>
            </a:r>
            <a:r>
              <a:rPr lang="ru-RU" sz="2800" dirty="0" smtClean="0"/>
              <a:t>проходимы, </a:t>
            </a:r>
            <a:r>
              <a:rPr lang="ru-RU" sz="2800" dirty="0"/>
              <a:t>портят тонкий почвенный покров тундры </a:t>
            </a:r>
            <a:r>
              <a:rPr lang="ru-RU" sz="2800" dirty="0" smtClean="0"/>
              <a:t>и </a:t>
            </a:r>
            <a:r>
              <a:rPr lang="ru-RU" sz="2800" dirty="0"/>
              <a:t>наносят серьёзный </a:t>
            </a:r>
            <a:r>
              <a:rPr lang="ru-RU" sz="2800" dirty="0" smtClean="0"/>
              <a:t>экологический </a:t>
            </a:r>
            <a:r>
              <a:rPr lang="ru-RU" sz="2800" dirty="0"/>
              <a:t>вред этой территории</a:t>
            </a:r>
            <a:r>
              <a:rPr lang="ru-RU" sz="2800" dirty="0" smtClean="0"/>
              <a:t>.</a:t>
            </a:r>
            <a:endParaRPr lang="en-US" sz="2800" dirty="0" smtClean="0"/>
          </a:p>
          <a:p>
            <a:r>
              <a:rPr lang="ru-RU" sz="2800" dirty="0" smtClean="0"/>
              <a:t>    </a:t>
            </a:r>
          </a:p>
          <a:p>
            <a:pPr algn="ctr"/>
            <a:r>
              <a:rPr lang="ru-RU" sz="4000" b="1" dirty="0" smtClean="0"/>
              <a:t>Задач</a:t>
            </a:r>
            <a:r>
              <a:rPr lang="ru-RU" sz="4000" b="1" dirty="0"/>
              <a:t>а</a:t>
            </a:r>
            <a:endParaRPr lang="ru-RU" sz="4000" b="1" dirty="0" smtClean="0"/>
          </a:p>
          <a:p>
            <a:pPr algn="ctr"/>
            <a:r>
              <a:rPr lang="ru-RU" sz="3600" dirty="0"/>
              <a:t>С</a:t>
            </a:r>
            <a:r>
              <a:rPr lang="ru-RU" sz="3600" dirty="0" smtClean="0"/>
              <a:t>оздание </a:t>
            </a:r>
            <a:r>
              <a:rPr lang="ru-RU" sz="3600" dirty="0"/>
              <a:t>концепции малотоннажного транспортного средства, </a:t>
            </a:r>
            <a:endParaRPr lang="ru-RU" sz="3600" dirty="0" smtClean="0"/>
          </a:p>
          <a:p>
            <a:pPr algn="ctr"/>
            <a:r>
              <a:rPr lang="ru-RU" sz="3600" dirty="0" smtClean="0"/>
              <a:t>способного </a:t>
            </a:r>
            <a:r>
              <a:rPr lang="ru-RU" sz="3600" dirty="0"/>
              <a:t>эффективно передвигаться в условиях тундры и не наносящего вреда экологии </a:t>
            </a:r>
            <a:r>
              <a:rPr lang="ru-RU" sz="3600" dirty="0" smtClean="0"/>
              <a:t>природной </a:t>
            </a:r>
            <a:r>
              <a:rPr lang="ru-RU" sz="3600" dirty="0"/>
              <a:t>среды.</a:t>
            </a:r>
            <a:r>
              <a:rPr lang="ru-RU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539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068" y="1111457"/>
            <a:ext cx="113646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Применение новых типов движителей может </a:t>
            </a:r>
            <a:r>
              <a:rPr lang="ru-RU" sz="2400" dirty="0" smtClean="0"/>
              <a:t>позволить </a:t>
            </a:r>
            <a:r>
              <a:rPr lang="ru-RU" sz="2400" dirty="0"/>
              <a:t>создать более подходящее для тундры транспортное средство. </a:t>
            </a:r>
            <a:endParaRPr lang="ru-RU" sz="2400" dirty="0" smtClean="0"/>
          </a:p>
          <a:p>
            <a:pPr algn="ctr"/>
            <a:r>
              <a:rPr lang="ru-RU" sz="3200" dirty="0" smtClean="0"/>
              <a:t>Типовые движители:</a:t>
            </a:r>
            <a:r>
              <a:rPr lang="ru-RU" sz="3600" dirty="0" smtClean="0"/>
              <a:t> </a:t>
            </a:r>
          </a:p>
          <a:p>
            <a:r>
              <a:rPr lang="ru-RU" sz="2400" dirty="0" smtClean="0"/>
              <a:t>колесо</a:t>
            </a:r>
            <a:r>
              <a:rPr lang="ru-RU" sz="2400" dirty="0"/>
              <a:t>, гусеница, шагающие </a:t>
            </a:r>
            <a:r>
              <a:rPr lang="ru-RU" sz="2400" dirty="0" smtClean="0"/>
              <a:t>ноги (лапы), </a:t>
            </a:r>
            <a:r>
              <a:rPr lang="ru-RU" sz="2400" dirty="0" smtClean="0">
                <a:solidFill>
                  <a:srgbClr val="FF0000"/>
                </a:solidFill>
              </a:rPr>
              <a:t>ползающие</a:t>
            </a:r>
            <a:r>
              <a:rPr lang="ru-RU" sz="2400" dirty="0" smtClean="0"/>
              <a:t>, скользящие </a:t>
            </a:r>
            <a:endParaRPr lang="ru-RU" sz="2400" dirty="0"/>
          </a:p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272762" y="4499059"/>
            <a:ext cx="116731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Сравнительный анализ различных типов </a:t>
            </a:r>
            <a:r>
              <a:rPr lang="ru-RU" sz="3200" dirty="0" smtClean="0"/>
              <a:t>движителей</a:t>
            </a:r>
          </a:p>
          <a:p>
            <a:r>
              <a:rPr lang="ru-RU" sz="2400" dirty="0"/>
              <a:t>И</a:t>
            </a:r>
            <a:r>
              <a:rPr lang="ru-RU" sz="2400" dirty="0" smtClean="0"/>
              <a:t>менно </a:t>
            </a:r>
            <a:r>
              <a:rPr lang="ru-RU" sz="2400" dirty="0"/>
              <a:t>у </a:t>
            </a:r>
            <a:r>
              <a:rPr lang="ru-RU" sz="2400" u="sng" dirty="0"/>
              <a:t>ползающих</a:t>
            </a:r>
            <a:r>
              <a:rPr lang="ru-RU" sz="2400" dirty="0"/>
              <a:t> транспортных средств больше всего положительных сторон:</a:t>
            </a:r>
          </a:p>
          <a:p>
            <a:r>
              <a:rPr lang="ru-RU" sz="2400" dirty="0" smtClean="0"/>
              <a:t>• лучше </a:t>
            </a:r>
            <a:r>
              <a:rPr lang="ru-RU" sz="2400" dirty="0"/>
              <a:t>всего приспособлены для передвижения по тундре </a:t>
            </a:r>
          </a:p>
          <a:p>
            <a:r>
              <a:rPr lang="ru-RU" sz="2400" dirty="0" smtClean="0"/>
              <a:t>• не </a:t>
            </a:r>
            <a:r>
              <a:rPr lang="ru-RU" sz="2400" dirty="0"/>
              <a:t>портят </a:t>
            </a:r>
            <a:r>
              <a:rPr lang="ru-RU" sz="2400" dirty="0" smtClean="0"/>
              <a:t>почву</a:t>
            </a:r>
            <a:endParaRPr lang="ru-RU" sz="2400" dirty="0"/>
          </a:p>
          <a:p>
            <a:r>
              <a:rPr lang="ru-RU" sz="2400" dirty="0" smtClean="0"/>
              <a:t>• имеют </a:t>
            </a:r>
            <a:r>
              <a:rPr lang="ru-RU" sz="2400" dirty="0"/>
              <a:t>низкое давление на опору </a:t>
            </a:r>
          </a:p>
        </p:txBody>
      </p:sp>
      <p:pic>
        <p:nvPicPr>
          <p:cNvPr id="8" name="Рисунок 7" descr="https://avatars.mds.yandex.net/get-pdb/251121/138bf824-be37-4095-a2c9-b161542ae5d3/s1200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2761" y="3032416"/>
            <a:ext cx="1842583" cy="13388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2" descr="Картинки по запросу &quot;схема гусенечного транспорта&quot;&quot;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8775" y="3032416"/>
            <a:ext cx="2527520" cy="13388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pic>
        <p:nvPicPr>
          <p:cNvPr id="10" name="Рисунок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989725" y="3043146"/>
            <a:ext cx="1824294" cy="1340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Рисунок 10" descr="C:\Users\grigoryev.igor\Desktop\шнекоход.jpg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972326" y="3043146"/>
            <a:ext cx="2205824" cy="1340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Рисунок 11" descr="https://cdni.rbth.com/rbthmedia/images/2018.12/article/5c24a26115e9f93d7c787786.jpg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337933" y="3044965"/>
            <a:ext cx="2059290" cy="13390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Овал 12"/>
          <p:cNvSpPr/>
          <p:nvPr/>
        </p:nvSpPr>
        <p:spPr>
          <a:xfrm>
            <a:off x="7191034" y="2936001"/>
            <a:ext cx="1862094" cy="165481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1071148" y="426716"/>
            <a:ext cx="10084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Анализ типов </a:t>
            </a:r>
            <a:r>
              <a:rPr lang="ru-RU" sz="4000" b="1" dirty="0" smtClean="0"/>
              <a:t>движителей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4110306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598" y="1511792"/>
            <a:ext cx="81512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Преимущества: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простота и надёжность (малое число подвижных звеньев и кинематических пар</a:t>
            </a:r>
            <a:r>
              <a:rPr lang="ru-RU" sz="2400" dirty="0" smtClean="0"/>
              <a:t>)</a:t>
            </a:r>
            <a:endParaRPr lang="ru-RU" sz="24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простая система </a:t>
            </a:r>
            <a:r>
              <a:rPr lang="ru-RU" sz="2400" dirty="0" smtClean="0"/>
              <a:t>управления</a:t>
            </a:r>
            <a:endParaRPr lang="ru-RU" sz="2400" dirty="0"/>
          </a:p>
        </p:txBody>
      </p:sp>
      <p:pic>
        <p:nvPicPr>
          <p:cNvPr id="8" name="Рисунок 7" descr="E:\физика\инженерные классы\шагающая машина\лямбда_механизм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3067" y="3508999"/>
            <a:ext cx="3974892" cy="28331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Рисунок 8" descr="E:\физика\инженерные классы\шагающая машина\кулисный механизм.jp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62188" y="3500438"/>
            <a:ext cx="4110169" cy="2860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828799" y="6371419"/>
            <a:ext cx="332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Модель лямбда-механизма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7097483" y="6410923"/>
            <a:ext cx="332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Модель кулисного механизма</a:t>
            </a:r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1071148" y="191581"/>
            <a:ext cx="10084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Прототипы механизмов</a:t>
            </a:r>
          </a:p>
          <a:p>
            <a:pPr algn="ctr"/>
            <a:r>
              <a:rPr lang="ru-RU" sz="4000" b="1" dirty="0"/>
              <a:t>для ползающего транспортного средства</a:t>
            </a:r>
            <a:r>
              <a:rPr lang="ru-RU" sz="4000" b="1" dirty="0" smtClean="0"/>
              <a:t>: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372450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C:\Users\Фёдор\Desktop\Проект Ползающая машина\Фотки\кинематика_лямбда 1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76" y="1844579"/>
            <a:ext cx="11156867" cy="404660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071147" y="202664"/>
            <a:ext cx="10084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Кинематический анализ </a:t>
            </a:r>
            <a:r>
              <a:rPr lang="ru-RU" sz="4000" b="1" dirty="0" smtClean="0"/>
              <a:t>механизмов, </a:t>
            </a:r>
          </a:p>
          <a:p>
            <a:pPr algn="ctr"/>
            <a:r>
              <a:rPr lang="ru-RU" sz="4000" b="1" dirty="0" smtClean="0"/>
              <a:t>выполненный аналитическим </a:t>
            </a:r>
            <a:r>
              <a:rPr lang="ru-RU" sz="4000" b="1" dirty="0"/>
              <a:t>методом</a:t>
            </a:r>
          </a:p>
        </p:txBody>
      </p:sp>
    </p:spTree>
    <p:extLst>
      <p:ext uri="{BB962C8B-B14F-4D97-AF65-F5344CB8AC3E}">
        <p14:creationId xmlns:p14="http://schemas.microsoft.com/office/powerpoint/2010/main" val="67319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815737" y="5046864"/>
            <a:ext cx="856052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Для анализа разработаны программы на языке C# в среде разработки Visual Studio. </a:t>
            </a:r>
          </a:p>
          <a:p>
            <a:r>
              <a:rPr lang="ru-RU" sz="2400" dirty="0"/>
              <a:t>В результате расчётов определены траектории точки D, к которой крепится выходное звено.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37" y="1502994"/>
            <a:ext cx="2654712" cy="343754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7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072" y="1502994"/>
            <a:ext cx="3668602" cy="354387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65000"/>
                    </a14:imgEffect>
                    <a14:imgEffect>
                      <a14:brightnessContrast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674" y="1502994"/>
            <a:ext cx="3509772" cy="21752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71147" y="202664"/>
            <a:ext cx="10084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Кинематический анализ </a:t>
            </a:r>
            <a:r>
              <a:rPr lang="ru-RU" sz="4000" b="1" dirty="0" smtClean="0"/>
              <a:t>механизмов, </a:t>
            </a:r>
          </a:p>
          <a:p>
            <a:pPr algn="ctr"/>
            <a:r>
              <a:rPr lang="ru-RU" sz="4000" b="1" dirty="0" smtClean="0"/>
              <a:t>выполненный аналитическим </a:t>
            </a:r>
            <a:r>
              <a:rPr lang="ru-RU" sz="4000" b="1" dirty="0"/>
              <a:t>методом</a:t>
            </a:r>
          </a:p>
        </p:txBody>
      </p:sp>
    </p:spTree>
    <p:extLst>
      <p:ext uri="{BB962C8B-B14F-4D97-AF65-F5344CB8AC3E}">
        <p14:creationId xmlns:p14="http://schemas.microsoft.com/office/powerpoint/2010/main" val="2119400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4159" y="1929249"/>
            <a:ext cx="5467670" cy="3552520"/>
          </a:xfrm>
          <a:prstGeom prst="rect">
            <a:avLst/>
          </a:prstGeom>
        </p:spPr>
      </p:pic>
      <p:pic>
        <p:nvPicPr>
          <p:cNvPr id="6" name="Рисунок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35336" y="1929249"/>
            <a:ext cx="5695408" cy="35518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1148" y="313503"/>
            <a:ext cx="10084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/>
              <a:t>Код программ для</a:t>
            </a:r>
            <a:endParaRPr lang="ru-RU" sz="4000" b="1" dirty="0"/>
          </a:p>
          <a:p>
            <a:pPr algn="ctr"/>
            <a:r>
              <a:rPr lang="ru-RU" sz="4000" b="1" dirty="0" smtClean="0"/>
              <a:t>кинематического анализа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243776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38" y="819397"/>
            <a:ext cx="10843359" cy="427511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457201" y="5094514"/>
            <a:ext cx="1131243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Предпочтительным является </a:t>
            </a:r>
            <a:r>
              <a:rPr lang="ru-RU" sz="2000" u="sng" dirty="0">
                <a:solidFill>
                  <a:srgbClr val="FF0000"/>
                </a:solidFill>
              </a:rPr>
              <a:t>лямбда-механизм</a:t>
            </a:r>
            <a:r>
              <a:rPr lang="ru-RU" sz="2000" dirty="0"/>
              <a:t>:</a:t>
            </a:r>
          </a:p>
          <a:p>
            <a:r>
              <a:rPr lang="ru-RU" sz="2000" dirty="0" smtClean="0"/>
              <a:t>• он </a:t>
            </a:r>
            <a:r>
              <a:rPr lang="ru-RU" sz="2000" dirty="0"/>
              <a:t>имеет очень длинный и прямой рабочий участок траектории ведомого (ВМ) звена. </a:t>
            </a:r>
          </a:p>
          <a:p>
            <a:r>
              <a:rPr lang="ru-RU" sz="2000" dirty="0" smtClean="0"/>
              <a:t>• самая </a:t>
            </a:r>
            <a:r>
              <a:rPr lang="ru-RU" sz="2000" dirty="0"/>
              <a:t>маленькая высота вертикального подъема ведомого звена при движении, </a:t>
            </a:r>
          </a:p>
          <a:p>
            <a:r>
              <a:rPr lang="ru-RU" sz="2000" dirty="0" smtClean="0"/>
              <a:t>• при </a:t>
            </a:r>
            <a:r>
              <a:rPr lang="ru-RU" sz="2000" dirty="0"/>
              <a:t>движении транспортного средства обеспечиваются минимальные ускорения корпуса как по вертикали, так и по горизонтали</a:t>
            </a:r>
            <a:r>
              <a:rPr lang="ru-RU" sz="2000" dirty="0" smtClean="0"/>
              <a:t>.</a:t>
            </a:r>
            <a:endParaRPr lang="ru-RU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106774" y="94206"/>
            <a:ext cx="10084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/>
              <a:t>Сравнительный анализ выбранных механизмов</a:t>
            </a:r>
            <a:endParaRPr lang="ru-RU" sz="3600" b="1" dirty="0"/>
          </a:p>
        </p:txBody>
      </p:sp>
    </p:spTree>
    <p:extLst>
      <p:ext uri="{BB962C8B-B14F-4D97-AF65-F5344CB8AC3E}">
        <p14:creationId xmlns:p14="http://schemas.microsoft.com/office/powerpoint/2010/main" val="25984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15011" y="1149117"/>
            <a:ext cx="44798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Первый прототип</a:t>
            </a:r>
            <a:r>
              <a:rPr lang="ru-RU" sz="2400" dirty="0"/>
              <a:t>:  факт </a:t>
            </a:r>
            <a:r>
              <a:rPr lang="ru-RU" sz="2400" dirty="0" smtClean="0">
                <a:solidFill>
                  <a:srgbClr val="FF0000"/>
                </a:solidFill>
              </a:rPr>
              <a:t>возможности применения </a:t>
            </a:r>
            <a:r>
              <a:rPr lang="ru-RU" sz="2400" dirty="0"/>
              <a:t>лямбда-механизма для осуществления движения транспортного средства.  </a:t>
            </a:r>
          </a:p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815011" y="3724576"/>
            <a:ext cx="50276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Второй прототип</a:t>
            </a:r>
            <a:r>
              <a:rPr lang="ru-RU" sz="2400" dirty="0"/>
              <a:t>:  </a:t>
            </a:r>
            <a:r>
              <a:rPr lang="ru-RU" sz="2400" dirty="0">
                <a:solidFill>
                  <a:srgbClr val="FF0000"/>
                </a:solidFill>
              </a:rPr>
              <a:t>возможность управления</a:t>
            </a:r>
            <a:r>
              <a:rPr lang="ru-RU" sz="2400" dirty="0"/>
              <a:t> (поворот направо и налево) за счёт изменения частоты вращения кривошипов (аналогично методике управления </a:t>
            </a:r>
            <a:r>
              <a:rPr lang="ru-RU" sz="2400" dirty="0">
                <a:solidFill>
                  <a:srgbClr val="FF0000"/>
                </a:solidFill>
              </a:rPr>
              <a:t>гусеничных</a:t>
            </a:r>
            <a:r>
              <a:rPr lang="ru-RU" sz="2400" dirty="0"/>
              <a:t> машин</a:t>
            </a:r>
            <a:r>
              <a:rPr lang="ru-RU" sz="2400" dirty="0" smtClean="0"/>
              <a:t>).</a:t>
            </a:r>
            <a:endParaRPr lang="ru-RU" sz="2400" dirty="0"/>
          </a:p>
        </p:txBody>
      </p:sp>
      <p:pic>
        <p:nvPicPr>
          <p:cNvPr id="5" name="Рисунок 4" descr="C:\Users\Фёдор\Desktop\Проект Ползающая машина\Фотки\прот 1.jpg"/>
          <p:cNvPicPr/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9000"/>
                    </a14:imgEffect>
                    <a14:imgEffect>
                      <a14:brightnessContrast bright="6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44" r="15910" b="-69"/>
          <a:stretch/>
        </p:blipFill>
        <p:spPr bwMode="auto">
          <a:xfrm>
            <a:off x="7053942" y="1188000"/>
            <a:ext cx="3709851" cy="23124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1071148" y="322209"/>
            <a:ext cx="10084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/>
              <a:t>Прототипирование</a:t>
            </a:r>
            <a:endParaRPr lang="ru-RU" sz="4000" b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38000"/>
                    </a14:imgEffect>
                    <a14:imgEffect>
                      <a14:brightnessContrast contras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96" b="-5641"/>
          <a:stretch/>
        </p:blipFill>
        <p:spPr>
          <a:xfrm>
            <a:off x="7053942" y="3896708"/>
            <a:ext cx="3709851" cy="27823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7680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736</TotalTime>
  <Words>448</Words>
  <Application>Microsoft Office PowerPoint</Application>
  <PresentationFormat>Широкоэкранный</PresentationFormat>
  <Paragraphs>49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Разработка концепции транспортного средства для использования в условиях тундровой зоны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Orange Business Services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концепции транспортного средства для использования в условиях тундровой зоны</dc:title>
  <dc:creator>Фёдор</dc:creator>
  <cp:lastModifiedBy>Фёдор</cp:lastModifiedBy>
  <cp:revision>37</cp:revision>
  <dcterms:created xsi:type="dcterms:W3CDTF">2020-02-23T20:11:24Z</dcterms:created>
  <dcterms:modified xsi:type="dcterms:W3CDTF">2020-04-07T18:26:50Z</dcterms:modified>
</cp:coreProperties>
</file>

<file path=docProps/thumbnail.jpeg>
</file>